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62" r:id="rId4"/>
    <p:sldMasterId id="2147483683" r:id="rId5"/>
  </p:sldMasterIdLst>
  <p:notesMasterIdLst>
    <p:notesMasterId r:id="rId16"/>
  </p:notesMasterIdLst>
  <p:handoutMasterIdLst>
    <p:handoutMasterId r:id="rId17"/>
  </p:handoutMasterIdLst>
  <p:sldIdLst>
    <p:sldId id="256" r:id="rId6"/>
    <p:sldId id="328" r:id="rId7"/>
    <p:sldId id="286" r:id="rId8"/>
    <p:sldId id="257" r:id="rId9"/>
    <p:sldId id="259" r:id="rId10"/>
    <p:sldId id="271" r:id="rId11"/>
    <p:sldId id="265" r:id="rId12"/>
    <p:sldId id="272" r:id="rId13"/>
    <p:sldId id="270" r:id="rId14"/>
    <p:sldId id="288" r:id="rId1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84BD00"/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8F2F5A-522E-A5C5-B96A-8DB8495BA6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F06EC-5584-5E4D-A68D-D44FCC6B23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603A38C1-669E-44FA-98FE-56ECAAA2A560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C4CA6-EAF9-4218-D4FD-DD4A046598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16C72-7CAC-520C-FC95-3DEFAD83AF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3C8042-2449-4239-A26C-BEB7563FCE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31EA5-9DE1-4606-8949-D406D44EFF4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F9EC4-1382-40D3-8617-70B1C886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8713"/>
            <a:ext cx="7772400" cy="129678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05498"/>
            <a:ext cx="7772400" cy="423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6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9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37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28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61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118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1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44578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761818"/>
            <a:ext cx="386873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585730"/>
            <a:ext cx="3868737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761818"/>
            <a:ext cx="38877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585730"/>
            <a:ext cx="3887788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9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81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21724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51950"/>
            <a:ext cx="4629150" cy="433272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20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21924"/>
            <a:ext cx="2949575" cy="326274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3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003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60262"/>
            <a:ext cx="4629150" cy="4324408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30236"/>
            <a:ext cx="2949575" cy="32544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29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CD47E0B-62EC-7104-0C02-D7BFDF6B8A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4163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3" r:id="rId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933496C-101D-0F76-0752-0E471B32E7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14541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DCBE339-1A19-98B6-2527-EC4CCE2F6A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914650"/>
            <a:ext cx="78867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4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>
            <a:extLst>
              <a:ext uri="{FF2B5EF4-FFF2-40B4-BE49-F238E27FC236}">
                <a16:creationId xmlns:a16="http://schemas.microsoft.com/office/drawing/2014/main" id="{F5C62B9F-A250-E147-86A5-8B916DDE3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171700"/>
            <a:ext cx="78867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Enter Presenter’s Info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kern="1200">
          <a:solidFill>
            <a:srgbClr val="00629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9BB525E-357E-D02D-CA96-B36BAE0C2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08338"/>
            <a:ext cx="7772400" cy="1296987"/>
          </a:xfrm>
        </p:spPr>
        <p:txBody>
          <a:bodyPr anchor="ctr" anchorCtr="1">
            <a:normAutofit/>
          </a:bodyPr>
          <a:lstStyle/>
          <a:p>
            <a:pPr eaLnBrk="1" hangingPunct="1"/>
            <a:r>
              <a:rPr lang="en-US" altLang="en-US" sz="4000" dirty="0"/>
              <a:t>PFAS – Public Drinking Water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C58DE503-05F6-8E41-9678-F29674DEA67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685800" y="5080565"/>
            <a:ext cx="7772400" cy="129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Doug Kinard, Director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/>
              <a:t>Drinking Water &amp; Recreational Waters Protection Division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Contact Information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438400"/>
            <a:ext cx="7467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Doug Kinard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SCDHEC - Bureau of Water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2600 Bull Street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Columbia, SC 29201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Phone (803) 898-3543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email: doug.kinard@dhec.sc.gov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            <a:extLst>
              <a:ext uri="{FF2B5EF4-FFF2-40B4-BE49-F238E27FC236}">
                <a16:creationId xmlns:a16="http://schemas.microsoft.com/office/drawing/2014/main" id="{56439839-613B-42B9-279D-CDA343D5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76" y="3906720"/>
            <a:ext cx="1820134" cy="12016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A8C1772-E042-1EE2-31C0-6C0BDDB98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542" y="1829230"/>
            <a:ext cx="1266825" cy="1257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F4672-5FB7-B4B6-6F25-CB396F5381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27756"/>
            <a:ext cx="7886700" cy="469282"/>
          </a:xfrm>
        </p:spPr>
        <p:txBody>
          <a:bodyPr/>
          <a:lstStyle/>
          <a:p>
            <a:r>
              <a:rPr lang="en-US" b="1" dirty="0"/>
              <a:t>WHERE is PFAS? </a:t>
            </a:r>
            <a:r>
              <a:rPr lang="en-US" dirty="0"/>
              <a:t>Everywhere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7B87C5-E0BA-D538-4E17-58EF941454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1871663"/>
            <a:ext cx="2219325" cy="1485900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D143C43-BEC9-1511-191B-8B7CB9BCE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116" y="1718439"/>
            <a:ext cx="1238250" cy="123825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260C52D-5809-467B-ED6E-620E8C3B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484" y="1870016"/>
            <a:ext cx="1028700" cy="103822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3C8B07D-C9CB-53FD-0F80-A7B49909D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7892" y="4028036"/>
            <a:ext cx="1521135" cy="10191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E0BA2A2-FCFA-8F73-5E69-6D9A92FEB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868" y="1832954"/>
            <a:ext cx="1838325" cy="11811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ABEB09C-6D64-73F4-2FBA-6B6D89514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410" y="3362361"/>
            <a:ext cx="1549495" cy="113018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A42FDB3-D605-9AAF-83F9-57BC596718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328" y="3357814"/>
            <a:ext cx="1485900" cy="11049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661A70-8F5D-7295-FE67-9978F32C20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1213" y="4098757"/>
            <a:ext cx="1601132" cy="1015237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453AC96-BD16-CB62-7CB3-7A2B5D76A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7455" y="3248168"/>
            <a:ext cx="1581150" cy="1238250"/>
          </a:xfrm>
          <a:prstGeom prst="rect">
            <a:avLst/>
          </a:prstGeom>
        </p:spPr>
      </p:pic>
      <p:pic>
        <p:nvPicPr>
          <p:cNvPr id="16" name="Picture 16" descr="Matte Lipstick">
            <a:extLst>
              <a:ext uri="{FF2B5EF4-FFF2-40B4-BE49-F238E27FC236}">
                <a16:creationId xmlns:a16="http://schemas.microsoft.com/office/drawing/2014/main" id="{9B5BFB32-8FF5-49AE-4C1A-12E50E7829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6640" y="2555851"/>
            <a:ext cx="1368163" cy="1376757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DBAAE7B6-6769-7BED-3860-9F53897318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7279" y="2866022"/>
            <a:ext cx="1607577" cy="1229084"/>
          </a:xfrm>
          <a:prstGeom prst="rect">
            <a:avLst/>
          </a:prstGeom>
        </p:spPr>
      </p:pic>
      <p:pic>
        <p:nvPicPr>
          <p:cNvPr id="18" name="Picture 18" descr="PLATINUM II 2PLY T/T 4.5X4.0 500-SHEETS 96/CS - Supply Solutions">
            <a:extLst>
              <a:ext uri="{FF2B5EF4-FFF2-40B4-BE49-F238E27FC236}">
                <a16:creationId xmlns:a16="http://schemas.microsoft.com/office/drawing/2014/main" id="{2C5557F5-4F0B-BFD6-2A81-05E1F80D87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7598" y="1900699"/>
            <a:ext cx="1049257" cy="1052946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180746AE-618C-8376-A967-659F42159C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0993" y="2865700"/>
            <a:ext cx="1774300" cy="1229728"/>
          </a:xfrm>
          <a:prstGeom prst="rect">
            <a:avLst/>
          </a:prstGeom>
        </p:spPr>
      </p:pic>
      <p:pic>
        <p:nvPicPr>
          <p:cNvPr id="22" name="Picture 22" descr="Which Is Better: Car Wash or DIY?">
            <a:extLst>
              <a:ext uri="{FF2B5EF4-FFF2-40B4-BE49-F238E27FC236}">
                <a16:creationId xmlns:a16="http://schemas.microsoft.com/office/drawing/2014/main" id="{492467F7-19C7-51DD-55E9-F4A6B3BA58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6072" y="5015343"/>
            <a:ext cx="2301398" cy="1545414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BE59E0B9-6DF4-1EBB-1BA0-AD20A1297F2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52813" y="5041437"/>
            <a:ext cx="2373659" cy="132134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DE757AC-0A5D-F424-0DF5-CBC17B68E6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52571" y="4491289"/>
            <a:ext cx="1608580" cy="1046605"/>
          </a:xfrm>
          <a:prstGeom prst="rect">
            <a:avLst/>
          </a:prstGeom>
        </p:spPr>
      </p:pic>
      <p:pic>
        <p:nvPicPr>
          <p:cNvPr id="3" name="Picture 23">
            <a:extLst>
              <a:ext uri="{FF2B5EF4-FFF2-40B4-BE49-F238E27FC236}">
                <a16:creationId xmlns:a16="http://schemas.microsoft.com/office/drawing/2014/main" id="{4055A77D-AD57-E284-18A0-A95268F6F1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1061" y="4456732"/>
            <a:ext cx="2362486" cy="1545414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3A9FDA44-D150-E9FB-0A8B-ADE372D3699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62543" y="5079439"/>
            <a:ext cx="1635221" cy="12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FAS Sources in the Environment">
            <a:extLst>
              <a:ext uri="{FF2B5EF4-FFF2-40B4-BE49-F238E27FC236}">
                <a16:creationId xmlns:a16="http://schemas.microsoft.com/office/drawing/2014/main" id="{AD1B9135-0EE1-A76F-3844-D510041F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4" y="1137920"/>
            <a:ext cx="7806466" cy="552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4E8FCEC-6524-D37B-9652-2ED8ECA0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4150"/>
            <a:ext cx="7886700" cy="80085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PFAS in SC - History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ABC0E85-A7F7-577D-77FF-39D87FF0D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94488"/>
            <a:ext cx="8081397" cy="37983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Unregulated Contaminant Monitoring Rule 3 (UCMR3)</a:t>
            </a:r>
          </a:p>
          <a:p>
            <a:pPr lvl="1" eaLnBrk="1" hangingPunct="1"/>
            <a:r>
              <a:rPr lang="en-US" altLang="en-US" sz="2000" dirty="0"/>
              <a:t>2013 – 2015</a:t>
            </a:r>
          </a:p>
          <a:p>
            <a:pPr lvl="1" eaLnBrk="1" hangingPunct="1"/>
            <a:r>
              <a:rPr lang="en-US" altLang="en-US" sz="2000" dirty="0"/>
              <a:t>75 large (&gt;10K) and select small systems (493 total samples)</a:t>
            </a:r>
          </a:p>
          <a:p>
            <a:pPr lvl="1" eaLnBrk="1" hangingPunct="1"/>
            <a:r>
              <a:rPr lang="en-US" altLang="en-US" sz="2000" dirty="0"/>
              <a:t>1 single detect</a:t>
            </a:r>
          </a:p>
          <a:p>
            <a:pPr lvl="1" eaLnBrk="1" hangingPunct="1"/>
            <a:r>
              <a:rPr lang="en-US" altLang="en-US" sz="2000" dirty="0"/>
              <a:t>We were golden. </a:t>
            </a:r>
          </a:p>
          <a:p>
            <a:pPr eaLnBrk="1" hangingPunct="1"/>
            <a:r>
              <a:rPr lang="en-US" altLang="en-US" dirty="0"/>
              <a:t>National Conferences </a:t>
            </a:r>
          </a:p>
          <a:p>
            <a:pPr lvl="1" eaLnBrk="1" hangingPunct="1"/>
            <a:r>
              <a:rPr lang="en-US" altLang="en-US" sz="2000" dirty="0"/>
              <a:t>Heard from other states with big PFAS problems</a:t>
            </a:r>
          </a:p>
          <a:p>
            <a:pPr lvl="1" eaLnBrk="1" hangingPunct="1"/>
            <a:r>
              <a:rPr lang="en-US" altLang="en-US" sz="2000" dirty="0"/>
              <a:t>UCM3 detection limits were too high</a:t>
            </a:r>
          </a:p>
          <a:p>
            <a:pPr lvl="1" eaLnBrk="1" hangingPunct="1"/>
            <a:r>
              <a:rPr lang="en-US" altLang="en-US" sz="2000" dirty="0"/>
              <a:t>Started to doubt our goldenness</a:t>
            </a:r>
          </a:p>
          <a:p>
            <a:pPr eaLnBrk="1" hangingPunct="1"/>
            <a:r>
              <a:rPr lang="en-US" altLang="en-US" sz="2400" dirty="0"/>
              <a:t>Relayed our concerns to Upper Management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4E8FCEC-6524-D37B-9652-2ED8ECA0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4150"/>
            <a:ext cx="7886700" cy="80085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PFAS in SC - History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ABC0E85-A7F7-577D-77FF-39D87FF0D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394488"/>
            <a:ext cx="4532287" cy="379835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PFAS Drinking Water Strategy</a:t>
            </a:r>
          </a:p>
          <a:p>
            <a:pPr lvl="1" eaLnBrk="1" hangingPunct="1"/>
            <a:r>
              <a:rPr lang="en-US" altLang="en-US" sz="1600" dirty="0"/>
              <a:t>Primary Author – Kyle Mauer</a:t>
            </a:r>
          </a:p>
          <a:p>
            <a:pPr lvl="1" eaLnBrk="1" hangingPunct="1"/>
            <a:r>
              <a:rPr lang="en-US" altLang="en-US" sz="1600" dirty="0"/>
              <a:t>Goal to sample all community water systems sources in state (about 1000)</a:t>
            </a:r>
          </a:p>
          <a:p>
            <a:pPr lvl="1" eaLnBrk="1" hangingPunct="1"/>
            <a:r>
              <a:rPr lang="en-US" altLang="en-US" sz="1600" dirty="0"/>
              <a:t>Phase 1- 2020 &amp; 2021</a:t>
            </a:r>
          </a:p>
          <a:p>
            <a:pPr lvl="2" eaLnBrk="1" hangingPunct="1"/>
            <a:r>
              <a:rPr lang="en-US" altLang="en-US" sz="1200" dirty="0"/>
              <a:t>All surface water treatment plants</a:t>
            </a:r>
          </a:p>
          <a:p>
            <a:pPr lvl="2" eaLnBrk="1" hangingPunct="1"/>
            <a:r>
              <a:rPr lang="en-US" altLang="en-US" sz="1200" dirty="0"/>
              <a:t>Larger ground water systems</a:t>
            </a:r>
          </a:p>
          <a:p>
            <a:pPr lvl="2" eaLnBrk="1" hangingPunct="1"/>
            <a:r>
              <a:rPr lang="en-US" altLang="en-US" sz="1200" dirty="0"/>
              <a:t>Total of 113 systems sampled (377 sources)</a:t>
            </a:r>
          </a:p>
          <a:p>
            <a:pPr lvl="1" eaLnBrk="1" hangingPunct="1"/>
            <a:r>
              <a:rPr lang="en-US" altLang="en-US" sz="1600" dirty="0"/>
              <a:t>Phase 2 – 2022 &amp; 2023</a:t>
            </a:r>
          </a:p>
          <a:p>
            <a:pPr lvl="2" eaLnBrk="1" hangingPunct="1"/>
            <a:r>
              <a:rPr lang="en-US" altLang="en-US" sz="1200" dirty="0"/>
              <a:t>Remaining small ground water systems</a:t>
            </a:r>
          </a:p>
          <a:p>
            <a:pPr lvl="2" eaLnBrk="1" hangingPunct="1"/>
            <a:r>
              <a:rPr lang="en-US" altLang="en-US" sz="1200" dirty="0"/>
              <a:t>About 600 sources in Phase 2</a:t>
            </a:r>
          </a:p>
          <a:p>
            <a:pPr lvl="1" eaLnBrk="1" hangingPunct="1"/>
            <a:r>
              <a:rPr lang="en-US" altLang="en-US" sz="1600" dirty="0"/>
              <a:t>Strategy and sample results for Phase 1 are available on the DHEC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8D453-4150-E8A4-7535-663B6C34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6" y="2064574"/>
            <a:ext cx="3350217" cy="43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CAA-8D46-DDB8-0EFB-BF1FC3E5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4151"/>
            <a:ext cx="7886700" cy="831850"/>
          </a:xfrm>
        </p:spPr>
        <p:txBody>
          <a:bodyPr/>
          <a:lstStyle/>
          <a:p>
            <a:r>
              <a:rPr lang="en-US" sz="3600" dirty="0"/>
              <a:t>PFAS Drinking Water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2A0E-0FD4-97B4-33D1-82E25F02C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3492"/>
            <a:ext cx="7886700" cy="3829346"/>
          </a:xfrm>
        </p:spPr>
        <p:txBody>
          <a:bodyPr/>
          <a:lstStyle/>
          <a:p>
            <a:r>
              <a:rPr lang="en-US" sz="2400" dirty="0"/>
              <a:t>Phase 1 (2020 &amp; 2021)</a:t>
            </a:r>
          </a:p>
          <a:p>
            <a:pPr lvl="1"/>
            <a:r>
              <a:rPr lang="en-US" sz="2000" dirty="0"/>
              <a:t>55 surface water sources (SW plants &amp; additional wells)</a:t>
            </a:r>
          </a:p>
          <a:p>
            <a:pPr lvl="1"/>
            <a:r>
              <a:rPr lang="en-US" sz="2000" dirty="0"/>
              <a:t>53 large ground water sources ( 322 sources)</a:t>
            </a:r>
          </a:p>
          <a:p>
            <a:pPr lvl="1"/>
            <a:r>
              <a:rPr lang="en-US" sz="2000" dirty="0"/>
              <a:t>Covered 3.9 million people served by CWS (95%)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Phase 2 (2022 &amp; 2023)</a:t>
            </a:r>
          </a:p>
          <a:p>
            <a:pPr lvl="1"/>
            <a:r>
              <a:rPr lang="en-US" sz="2000" dirty="0"/>
              <a:t>Remaining small ground water system sources (~600)</a:t>
            </a:r>
          </a:p>
          <a:p>
            <a:pPr lvl="1"/>
            <a:r>
              <a:rPr lang="en-US" sz="2000" dirty="0"/>
              <a:t>Still a few remaining to be sampled</a:t>
            </a:r>
          </a:p>
          <a:p>
            <a:pPr lvl="1"/>
            <a:r>
              <a:rPr lang="en-US" sz="2000" dirty="0"/>
              <a:t>Results to be posted to our website when data set is complete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019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1D2E-9FE3-ACCB-E477-35DCAB15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4151"/>
            <a:ext cx="7886700" cy="816352"/>
          </a:xfrm>
        </p:spPr>
        <p:txBody>
          <a:bodyPr/>
          <a:lstStyle/>
          <a:p>
            <a:r>
              <a:rPr lang="en-US" sz="3600" dirty="0"/>
              <a:t>PFAS Monitoring Data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7BF49-9E1B-172D-73F4-7544D059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8990"/>
            <a:ext cx="7886700" cy="3813848"/>
          </a:xfrm>
        </p:spPr>
        <p:txBody>
          <a:bodyPr/>
          <a:lstStyle/>
          <a:p>
            <a:r>
              <a:rPr lang="en-US" sz="2000" dirty="0"/>
              <a:t>Based on a single sample </a:t>
            </a:r>
          </a:p>
          <a:p>
            <a:r>
              <a:rPr lang="en-US" sz="2000" dirty="0"/>
              <a:t>A handful of small systems yet to be sampled or awaiting lab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157D4-18E3-0B25-223E-629567902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1" y="3637764"/>
            <a:ext cx="3327939" cy="2492742"/>
          </a:xfrm>
          <a:prstGeom prst="rect">
            <a:avLst/>
          </a:prstGeom>
        </p:spPr>
      </p:pic>
      <p:pic>
        <p:nvPicPr>
          <p:cNvPr id="5" name="Picture 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B3D5A157-9AC7-B4C4-89AB-F2316518F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10" y="3637764"/>
            <a:ext cx="3761740" cy="25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7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0BF9-FA6A-A070-BE4C-6A040AFE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54150"/>
            <a:ext cx="7886700" cy="808603"/>
          </a:xfrm>
        </p:spPr>
        <p:txBody>
          <a:bodyPr/>
          <a:lstStyle/>
          <a:p>
            <a:r>
              <a:rPr lang="en-US" sz="3600" dirty="0"/>
              <a:t>Data Summary PFOA &amp; PFOS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A887-704A-909D-2663-E8D2E438C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5" y="2619214"/>
            <a:ext cx="8514825" cy="3573624"/>
          </a:xfrm>
        </p:spPr>
        <p:txBody>
          <a:bodyPr/>
          <a:lstStyle/>
          <a:p>
            <a:r>
              <a:rPr lang="en-US" sz="2400" dirty="0"/>
              <a:t>Surface Water Plants – PFOA and/or PFOS</a:t>
            </a:r>
          </a:p>
          <a:p>
            <a:pPr lvl="1"/>
            <a:r>
              <a:rPr lang="en-US" sz="2000" dirty="0"/>
              <a:t>25 of 56 sources have results over 4 ppt (44.6%)</a:t>
            </a:r>
          </a:p>
          <a:p>
            <a:pPr lvl="1"/>
            <a:r>
              <a:rPr lang="en-US" sz="2000" dirty="0"/>
              <a:t>2 sources have results between 10 ppt and 20 ppt </a:t>
            </a:r>
          </a:p>
          <a:p>
            <a:pPr lvl="1"/>
            <a:r>
              <a:rPr lang="en-US" sz="2000" dirty="0"/>
              <a:t>No results above 20 ppt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Ground Water Sources – PFOA and/or PFOS</a:t>
            </a:r>
          </a:p>
          <a:p>
            <a:pPr lvl="1"/>
            <a:r>
              <a:rPr lang="en-US" sz="2000" dirty="0"/>
              <a:t>46 of 878 sources have results over 4 ppt (5.2%)</a:t>
            </a:r>
          </a:p>
          <a:p>
            <a:pPr lvl="1"/>
            <a:r>
              <a:rPr lang="en-US" sz="2000" dirty="0"/>
              <a:t>2 sources have PFOA or PFOS results over 100 ppt</a:t>
            </a:r>
          </a:p>
          <a:p>
            <a:pPr lvl="1"/>
            <a:r>
              <a:rPr lang="en-US" sz="2000" dirty="0"/>
              <a:t>Data does not include water systems impacted by Shaw AFB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508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5962-0248-4002-A380-FDAFD847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1454150"/>
            <a:ext cx="8095900" cy="878345"/>
          </a:xfrm>
        </p:spPr>
        <p:txBody>
          <a:bodyPr/>
          <a:lstStyle/>
          <a:p>
            <a:r>
              <a:rPr lang="en-US" sz="3600" dirty="0"/>
              <a:t>Other DHEC DW Actions on PFAS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DF3E-78BF-9418-BF81-77DB4CE4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26963"/>
            <a:ext cx="7886700" cy="3851329"/>
          </a:xfrm>
        </p:spPr>
        <p:txBody>
          <a:bodyPr/>
          <a:lstStyle/>
          <a:p>
            <a:r>
              <a:rPr lang="en-US" sz="2400" dirty="0"/>
              <a:t>Media Briefing - February 27, 2023</a:t>
            </a:r>
          </a:p>
          <a:p>
            <a:pPr lvl="1"/>
            <a:r>
              <a:rPr lang="en-US" sz="2000" dirty="0"/>
              <a:t>Focused on PFAS in drinking water</a:t>
            </a:r>
          </a:p>
          <a:p>
            <a:pPr lvl="1"/>
            <a:r>
              <a:rPr lang="en-US" sz="2000" dirty="0"/>
              <a:t>Educate media about PFAS ahead of EPA’s expected proposed PFAS drinking water regulation</a:t>
            </a:r>
          </a:p>
          <a:p>
            <a:r>
              <a:rPr lang="en-US" sz="2400" dirty="0"/>
              <a:t>Media Briefing – March 12, 2023</a:t>
            </a:r>
          </a:p>
          <a:p>
            <a:pPr lvl="1"/>
            <a:r>
              <a:rPr lang="en-US" sz="2000" dirty="0"/>
              <a:t>Focused on proposed MCL and potential impacts to public water systems in the state</a:t>
            </a:r>
          </a:p>
          <a:p>
            <a:r>
              <a:rPr lang="en-US" sz="2400" dirty="0"/>
              <a:t>Third focused on ambient monitoring</a:t>
            </a:r>
          </a:p>
          <a:p>
            <a:r>
              <a:rPr lang="en-US" sz="2400" dirty="0"/>
              <a:t>Fourth this Friday focused on private wells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7840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(Title Slide)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 [Read-Only] [Compatibility Mode]" id="{C210F3FB-9BF7-460E-B5BC-52338E6734F9}" vid="{4A642A16-C698-4DAE-894C-3B0DF56C3C00}"/>
    </a:ext>
  </a:extLst>
</a:theme>
</file>

<file path=ppt/theme/theme2.xml><?xml version="1.0" encoding="utf-8"?>
<a:theme xmlns:a="http://schemas.openxmlformats.org/drawingml/2006/main" name="Custom Design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 [Read-Only] [Compatibility Mode]" id="{C210F3FB-9BF7-460E-B5BC-52338E6734F9}" vid="{8CC20108-FFCE-45DB-8B5E-1E42E2269AAA}"/>
    </a:ext>
  </a:extLst>
</a:theme>
</file>

<file path=ppt/theme/theme3.xml><?xml version="1.0" encoding="utf-8"?>
<a:theme xmlns:a="http://schemas.openxmlformats.org/drawingml/2006/main" name="Contact 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 [Read-Only] [Compatibility Mode]" id="{C210F3FB-9BF7-460E-B5BC-52338E6734F9}" vid="{DE938F73-9D22-41A7-8576-6E3E22D75E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43EE8AF538C4AB520FDDE54BE0E0E" ma:contentTypeVersion="9" ma:contentTypeDescription="Create a new document." ma:contentTypeScope="" ma:versionID="f5d6a04590bcdb54f31722ac27a8e253">
  <xsd:schema xmlns:xsd="http://www.w3.org/2001/XMLSchema" xmlns:xs="http://www.w3.org/2001/XMLSchema" xmlns:p="http://schemas.microsoft.com/office/2006/metadata/properties" xmlns:ns2="8572da10-bce2-4a5f-842a-abe621f0dac9" xmlns:ns3="e928f919-781b-4cde-9307-d800048885d1" targetNamespace="http://schemas.microsoft.com/office/2006/metadata/properties" ma:root="true" ma:fieldsID="9154bdf1cb1e1de366aeba4efad6f48a" ns2:_="" ns3:_="">
    <xsd:import namespace="8572da10-bce2-4a5f-842a-abe621f0dac9"/>
    <xsd:import namespace="e928f919-781b-4cde-9307-d800048885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72da10-bce2-4a5f-842a-abe621f0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8f919-781b-4cde-9307-d800048885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8BD82C-C699-421F-A98E-F433C660B9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05C2C-5CF4-4D14-BC11-FADD22776D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72da10-bce2-4a5f-842a-abe621f0dac9"/>
    <ds:schemaRef ds:uri="e928f919-781b-4cde-9307-d80004888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DHEC_White_Standard</Template>
  <TotalTime>15598</TotalTime>
  <Words>443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Open Sans</vt:lpstr>
      <vt:lpstr>Cover (Title Slide)</vt:lpstr>
      <vt:lpstr>Custom Design</vt:lpstr>
      <vt:lpstr>Contact Us</vt:lpstr>
      <vt:lpstr>PFAS – Public Drinking Water</vt:lpstr>
      <vt:lpstr>WHERE is PFAS? Everywhere</vt:lpstr>
      <vt:lpstr>PowerPoint Presentation</vt:lpstr>
      <vt:lpstr>PFAS in SC - History</vt:lpstr>
      <vt:lpstr>PFAS in SC - History</vt:lpstr>
      <vt:lpstr>PFAS Drinking Water Strategy</vt:lpstr>
      <vt:lpstr>PFAS Monitoring Data Limitations</vt:lpstr>
      <vt:lpstr>Data Summary PFOA &amp; PFOS</vt:lpstr>
      <vt:lpstr>Other DHEC DW Actions on PFAS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PFAS Regulatory Update</dc:title>
  <dc:creator>Kinard, Doug</dc:creator>
  <cp:lastModifiedBy>Kinard, Doug</cp:lastModifiedBy>
  <cp:revision>49</cp:revision>
  <cp:lastPrinted>2024-02-05T16:03:28Z</cp:lastPrinted>
  <dcterms:created xsi:type="dcterms:W3CDTF">2023-02-28T18:56:00Z</dcterms:created>
  <dcterms:modified xsi:type="dcterms:W3CDTF">2024-02-05T16:05:27Z</dcterms:modified>
</cp:coreProperties>
</file>